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90" r:id="rId2"/>
    <p:sldId id="256" r:id="rId3"/>
    <p:sldId id="267" r:id="rId4"/>
    <p:sldId id="262" r:id="rId5"/>
    <p:sldId id="268" r:id="rId6"/>
    <p:sldId id="258" r:id="rId7"/>
    <p:sldId id="261" r:id="rId8"/>
    <p:sldId id="263" r:id="rId9"/>
    <p:sldId id="257" r:id="rId10"/>
    <p:sldId id="264" r:id="rId11"/>
    <p:sldId id="265" r:id="rId12"/>
    <p:sldId id="266" r:id="rId13"/>
    <p:sldId id="294" r:id="rId14"/>
    <p:sldId id="292" r:id="rId15"/>
  </p:sldIdLst>
  <p:sldSz cx="12192000" cy="6858000"/>
  <p:notesSz cx="6858000" cy="9144000"/>
  <p:embeddedFontLst>
    <p:embeddedFont>
      <p:font typeface="思源黑体 CN Bold" panose="02010600030101010101" charset="-122"/>
      <p:bold r:id="rId17"/>
    </p:embeddedFont>
    <p:embeddedFont>
      <p:font typeface="思源黑体 CN Heavy" panose="02010600030101010101" charset="-122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  <p:embeddedFont>
      <p:font typeface="黑体" panose="02010609060101010101" pitchFamily="49" charset="-122"/>
      <p:regular r:id="rId27"/>
    </p:embeddedFont>
    <p:embeddedFont>
      <p:font typeface="楷体" panose="02010609060101010101" pitchFamily="49" charset="-122"/>
      <p:regular r:id="rId28"/>
    </p:embeddedFont>
    <p:embeddedFont>
      <p:font typeface="微软雅黑" panose="020B0503020204020204" pitchFamily="34" charset="-122"/>
      <p:regular r:id="rId29"/>
      <p:bold r:id="rId30"/>
    </p:embeddedFont>
  </p:embeddedFontLst>
  <p:custDataLst>
    <p:tags r:id="rId31"/>
  </p:custDataLst>
  <p:defaultTextStyle>
    <a:defPPr>
      <a:defRPr lang="zh-CN"/>
    </a:defPPr>
    <a:lvl1pPr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5pPr>
    <a:lvl6pPr marL="22860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6pPr>
    <a:lvl7pPr marL="27432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7pPr>
    <a:lvl8pPr marL="32004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8pPr>
    <a:lvl9pPr marL="36576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6">
          <p15:clr>
            <a:srgbClr val="A4A3A4"/>
          </p15:clr>
        </p15:guide>
        <p15:guide id="2" pos="60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6600"/>
    <a:srgbClr val="339933"/>
    <a:srgbClr val="0000FF"/>
    <a:srgbClr val="FFFFA3"/>
    <a:srgbClr val="FF9900"/>
    <a:srgbClr val="33CC33"/>
    <a:srgbClr val="FF00FF"/>
    <a:srgbClr val="C0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59" autoAdjust="0"/>
    <p:restoredTop sz="89442" autoAdjust="0"/>
  </p:normalViewPr>
  <p:slideViewPr>
    <p:cSldViewPr>
      <p:cViewPr varScale="1">
        <p:scale>
          <a:sx n="91" d="100"/>
          <a:sy n="91" d="100"/>
        </p:scale>
        <p:origin x="33" y="81"/>
      </p:cViewPr>
      <p:guideLst>
        <p:guide orient="horz" pos="2176"/>
        <p:guide pos="60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440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audio1.wav>
</file>

<file path=ppt/media/audio2.wav>
</file>

<file path=ppt/media/audio3.wav>
</file>

<file path=ppt/media/image1.png>
</file>

<file path=ppt/media/image10.png>
</file>

<file path=ppt/media/image11.GIF>
</file>

<file path=ppt/media/image12.GIF>
</file>

<file path=ppt/media/image13.png>
</file>

<file path=ppt/media/image14.GIF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2B883-75C8-486B-AE8B-C51D5A1D15C1}" type="datetimeFigureOut">
              <a:rPr lang="zh-CN" altLang="en-US" smtClean="0"/>
              <a:t>2022-06-28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2B1C0E-066D-4A40-95E6-B6E6C0C47BE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360045" indent="-360045" algn="l">
              <a:lnSpc>
                <a:spcPts val="3000"/>
              </a:lnSpc>
              <a:spcBef>
                <a:spcPts val="600"/>
              </a:spcBef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0" y="83620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90821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130" y="-99695"/>
            <a:ext cx="3521710" cy="1133475"/>
          </a:xfrm>
          <a:prstGeom prst="rect">
            <a:avLst/>
          </a:prstGeom>
        </p:spPr>
      </p:pic>
      <p:pic>
        <p:nvPicPr>
          <p:cNvPr id="10" name="图片 9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74" t="20018" b="-57"/>
          <a:stretch>
            <a:fillRect/>
          </a:stretch>
        </p:blipFill>
        <p:spPr>
          <a:xfrm rot="10800000">
            <a:off x="8976360" y="692785"/>
            <a:ext cx="3312160" cy="6217920"/>
          </a:xfrm>
          <a:prstGeom prst="rect">
            <a:avLst/>
          </a:prstGeom>
        </p:spPr>
      </p:pic>
      <p:sp>
        <p:nvSpPr>
          <p:cNvPr id="11" name="open-book_299"/>
          <p:cNvSpPr/>
          <p:nvPr userDrawn="1"/>
        </p:nvSpPr>
        <p:spPr>
          <a:xfrm>
            <a:off x="335360" y="114432"/>
            <a:ext cx="609685" cy="506257"/>
          </a:xfrm>
          <a:custGeom>
            <a:avLst/>
            <a:gdLst>
              <a:gd name="T0" fmla="*/ 88862 h 440259"/>
              <a:gd name="T1" fmla="*/ 88862 h 440259"/>
              <a:gd name="T2" fmla="*/ 278945 h 440259"/>
              <a:gd name="T3" fmla="*/ 278945 h 440259"/>
              <a:gd name="T4" fmla="*/ 278945 h 440259"/>
              <a:gd name="T5" fmla="*/ 278945 h 440259"/>
              <a:gd name="T6" fmla="*/ 278945 h 440259"/>
              <a:gd name="T7" fmla="*/ 278945 h 440259"/>
              <a:gd name="T8" fmla="*/ 278945 h 440259"/>
              <a:gd name="T9" fmla="*/ 278945 h 440259"/>
              <a:gd name="T10" fmla="*/ 278945 h 440259"/>
              <a:gd name="T11" fmla="*/ 278945 h 440259"/>
              <a:gd name="T12" fmla="*/ 278945 h 440259"/>
              <a:gd name="T13" fmla="*/ 278945 h 440259"/>
              <a:gd name="T14" fmla="*/ 278945 h 440259"/>
              <a:gd name="T15" fmla="*/ 278945 h 440259"/>
              <a:gd name="T16" fmla="*/ 278945 h 440259"/>
              <a:gd name="T17" fmla="*/ 278945 h 440259"/>
              <a:gd name="T18" fmla="*/ 278945 h 440259"/>
              <a:gd name="T19" fmla="*/ 278945 h 440259"/>
              <a:gd name="T20" fmla="*/ 278945 h 440259"/>
              <a:gd name="T21" fmla="*/ 278945 h 440259"/>
              <a:gd name="T22" fmla="*/ 278945 h 440259"/>
              <a:gd name="T23" fmla="*/ 278945 h 440259"/>
              <a:gd name="T24" fmla="*/ 278945 h 440259"/>
              <a:gd name="T25" fmla="*/ 278945 h 440259"/>
              <a:gd name="T26" fmla="*/ 278945 h 440259"/>
              <a:gd name="T27" fmla="*/ 278945 h 440259"/>
              <a:gd name="T28" fmla="*/ 278945 h 440259"/>
              <a:gd name="T29" fmla="*/ 278945 h 440259"/>
              <a:gd name="T30" fmla="*/ 278945 h 440259"/>
              <a:gd name="T31" fmla="*/ 278945 h 440259"/>
              <a:gd name="T32" fmla="*/ 278945 h 440259"/>
              <a:gd name="T33" fmla="*/ 278945 h 440259"/>
              <a:gd name="T34" fmla="*/ 278945 h 440259"/>
              <a:gd name="T35" fmla="*/ 278945 h 440259"/>
              <a:gd name="T36" fmla="*/ 278945 h 440259"/>
              <a:gd name="T37" fmla="*/ 278945 h 440259"/>
              <a:gd name="T38" fmla="*/ 278945 h 440259"/>
              <a:gd name="T39" fmla="*/ 278945 h 440259"/>
              <a:gd name="T40" fmla="*/ 88862 h 440259"/>
              <a:gd name="T41" fmla="*/ 88862 h 440259"/>
              <a:gd name="T42" fmla="*/ 278945 h 440259"/>
              <a:gd name="T43" fmla="*/ 278945 h 440259"/>
              <a:gd name="T44" fmla="*/ 278945 h 440259"/>
              <a:gd name="T45" fmla="*/ 278945 h 440259"/>
              <a:gd name="T46" fmla="*/ 278945 h 440259"/>
              <a:gd name="T47" fmla="*/ 278945 h 440259"/>
              <a:gd name="T48" fmla="*/ 88862 h 440259"/>
              <a:gd name="T49" fmla="*/ 88862 h 440259"/>
              <a:gd name="T50" fmla="*/ 278945 h 440259"/>
              <a:gd name="T51" fmla="*/ 278945 h 440259"/>
              <a:gd name="T52" fmla="*/ 278945 h 440259"/>
              <a:gd name="T53" fmla="*/ 278945 h 440259"/>
              <a:gd name="T54" fmla="*/ 278945 h 440259"/>
              <a:gd name="T55" fmla="*/ 278945 h 440259"/>
              <a:gd name="T56" fmla="*/ 278945 h 440259"/>
              <a:gd name="T57" fmla="*/ 278945 h 440259"/>
              <a:gd name="T58" fmla="*/ 278945 h 440259"/>
              <a:gd name="T59" fmla="*/ 278945 h 440259"/>
              <a:gd name="T60" fmla="*/ 278945 h 440259"/>
              <a:gd name="T61" fmla="*/ 278945 h 440259"/>
              <a:gd name="T62" fmla="*/ 278945 h 440259"/>
              <a:gd name="T63" fmla="*/ 278945 h 440259"/>
              <a:gd name="T64" fmla="*/ 278945 h 440259"/>
              <a:gd name="T65" fmla="*/ 278945 h 440259"/>
              <a:gd name="T66" fmla="*/ 278945 h 440259"/>
              <a:gd name="T67" fmla="*/ 278945 h 440259"/>
              <a:gd name="T68" fmla="*/ 278945 h 440259"/>
              <a:gd name="T69" fmla="*/ 278945 h 440259"/>
              <a:gd name="T70" fmla="*/ 88862 h 440259"/>
              <a:gd name="T71" fmla="*/ 88862 h 440259"/>
              <a:gd name="T72" fmla="*/ 278945 h 440259"/>
              <a:gd name="T73" fmla="*/ 278945 h 440259"/>
              <a:gd name="T74" fmla="*/ 278945 h 440259"/>
              <a:gd name="T75" fmla="*/ 278945 h 440259"/>
              <a:gd name="T76" fmla="*/ 278945 h 440259"/>
              <a:gd name="T77" fmla="*/ 278945 h 440259"/>
              <a:gd name="T78" fmla="*/ 278945 h 440259"/>
              <a:gd name="T79" fmla="*/ 278945 h 440259"/>
              <a:gd name="T80" fmla="*/ 278945 h 440259"/>
              <a:gd name="T81" fmla="*/ 278945 h 440259"/>
              <a:gd name="T82" fmla="*/ 278945 h 440259"/>
              <a:gd name="T83" fmla="*/ 278945 h 440259"/>
              <a:gd name="T84" fmla="*/ 278945 h 440259"/>
              <a:gd name="T85" fmla="*/ 278945 h 440259"/>
              <a:gd name="T86" fmla="*/ 278945 h 440259"/>
              <a:gd name="T87" fmla="*/ 278945 h 440259"/>
              <a:gd name="T88" fmla="*/ 88862 h 440259"/>
              <a:gd name="T89" fmla="*/ 88862 h 440259"/>
              <a:gd name="T90" fmla="*/ 278945 h 440259"/>
              <a:gd name="T91" fmla="*/ 278945 h 440259"/>
              <a:gd name="T92" fmla="*/ 278945 h 440259"/>
              <a:gd name="T93" fmla="*/ 278945 h 440259"/>
              <a:gd name="T94" fmla="*/ 278945 h 440259"/>
              <a:gd name="T95" fmla="*/ 278945 h 440259"/>
              <a:gd name="T96" fmla="*/ 88862 h 440259"/>
              <a:gd name="T97" fmla="*/ 88862 h 440259"/>
              <a:gd name="T98" fmla="*/ 278945 h 440259"/>
              <a:gd name="T99" fmla="*/ 278945 h 440259"/>
              <a:gd name="T100" fmla="*/ 278945 h 440259"/>
              <a:gd name="T101" fmla="*/ 278945 h 440259"/>
              <a:gd name="T102" fmla="*/ 278945 h 440259"/>
              <a:gd name="T103" fmla="*/ 278945 h 440259"/>
              <a:gd name="T104" fmla="*/ 278945 h 440259"/>
              <a:gd name="T105" fmla="*/ 278945 h 440259"/>
              <a:gd name="T106" fmla="*/ 278945 h 440259"/>
              <a:gd name="T107" fmla="*/ 278945 h 440259"/>
              <a:gd name="T108" fmla="*/ 278945 h 440259"/>
              <a:gd name="T109" fmla="*/ 278945 h 440259"/>
              <a:gd name="T110" fmla="*/ 278945 h 440259"/>
              <a:gd name="T111" fmla="*/ 278945 h 440259"/>
              <a:gd name="T112" fmla="*/ 278945 h 440259"/>
              <a:gd name="T113" fmla="*/ 278945 h 440259"/>
              <a:gd name="T114" fmla="*/ 278945 h 440259"/>
              <a:gd name="T115" fmla="*/ 278945 h 440259"/>
              <a:gd name="T116" fmla="*/ 278945 h 440259"/>
              <a:gd name="T117" fmla="*/ 278945 h 440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04" h="336">
                <a:moveTo>
                  <a:pt x="387" y="133"/>
                </a:moveTo>
                <a:lnTo>
                  <a:pt x="387" y="108"/>
                </a:lnTo>
                <a:lnTo>
                  <a:pt x="386" y="102"/>
                </a:lnTo>
                <a:cubicBezTo>
                  <a:pt x="385" y="101"/>
                  <a:pt x="377" y="87"/>
                  <a:pt x="361" y="72"/>
                </a:cubicBezTo>
                <a:cubicBezTo>
                  <a:pt x="348" y="61"/>
                  <a:pt x="331" y="50"/>
                  <a:pt x="308" y="45"/>
                </a:cubicBezTo>
                <a:lnTo>
                  <a:pt x="308" y="0"/>
                </a:lnTo>
                <a:cubicBezTo>
                  <a:pt x="210" y="7"/>
                  <a:pt x="200" y="84"/>
                  <a:pt x="200" y="84"/>
                </a:cubicBezTo>
                <a:lnTo>
                  <a:pt x="200" y="85"/>
                </a:lnTo>
                <a:cubicBezTo>
                  <a:pt x="200" y="85"/>
                  <a:pt x="200" y="85"/>
                  <a:pt x="200" y="85"/>
                </a:cubicBezTo>
                <a:cubicBezTo>
                  <a:pt x="196" y="81"/>
                  <a:pt x="192" y="77"/>
                  <a:pt x="187" y="72"/>
                </a:cubicBezTo>
                <a:cubicBezTo>
                  <a:pt x="171" y="57"/>
                  <a:pt x="145" y="42"/>
                  <a:pt x="112" y="42"/>
                </a:cubicBezTo>
                <a:cubicBezTo>
                  <a:pt x="79" y="42"/>
                  <a:pt x="54" y="58"/>
                  <a:pt x="38" y="72"/>
                </a:cubicBezTo>
                <a:cubicBezTo>
                  <a:pt x="22" y="87"/>
                  <a:pt x="14" y="101"/>
                  <a:pt x="14" y="102"/>
                </a:cubicBezTo>
                <a:lnTo>
                  <a:pt x="12" y="108"/>
                </a:lnTo>
                <a:lnTo>
                  <a:pt x="12" y="133"/>
                </a:lnTo>
                <a:lnTo>
                  <a:pt x="0" y="133"/>
                </a:lnTo>
                <a:lnTo>
                  <a:pt x="0" y="336"/>
                </a:lnTo>
                <a:lnTo>
                  <a:pt x="404" y="336"/>
                </a:lnTo>
                <a:lnTo>
                  <a:pt x="404" y="133"/>
                </a:lnTo>
                <a:lnTo>
                  <a:pt x="387" y="133"/>
                </a:lnTo>
                <a:close/>
                <a:moveTo>
                  <a:pt x="72" y="295"/>
                </a:moveTo>
                <a:cubicBezTo>
                  <a:pt x="83" y="289"/>
                  <a:pt x="96" y="284"/>
                  <a:pt x="112" y="284"/>
                </a:cubicBezTo>
                <a:cubicBezTo>
                  <a:pt x="128" y="284"/>
                  <a:pt x="141" y="289"/>
                  <a:pt x="152" y="295"/>
                </a:cubicBezTo>
                <a:lnTo>
                  <a:pt x="72" y="295"/>
                </a:lnTo>
                <a:close/>
                <a:moveTo>
                  <a:pt x="186" y="286"/>
                </a:moveTo>
                <a:cubicBezTo>
                  <a:pt x="170" y="271"/>
                  <a:pt x="145" y="257"/>
                  <a:pt x="112" y="257"/>
                </a:cubicBezTo>
                <a:lnTo>
                  <a:pt x="112" y="257"/>
                </a:lnTo>
                <a:cubicBezTo>
                  <a:pt x="80" y="257"/>
                  <a:pt x="56" y="271"/>
                  <a:pt x="40" y="285"/>
                </a:cubicBezTo>
                <a:lnTo>
                  <a:pt x="40" y="112"/>
                </a:lnTo>
                <a:cubicBezTo>
                  <a:pt x="42" y="108"/>
                  <a:pt x="49" y="99"/>
                  <a:pt x="58" y="91"/>
                </a:cubicBezTo>
                <a:cubicBezTo>
                  <a:pt x="71" y="80"/>
                  <a:pt x="88" y="70"/>
                  <a:pt x="112" y="70"/>
                </a:cubicBezTo>
                <a:cubicBezTo>
                  <a:pt x="137" y="70"/>
                  <a:pt x="155" y="81"/>
                  <a:pt x="169" y="93"/>
                </a:cubicBezTo>
                <a:cubicBezTo>
                  <a:pt x="175" y="98"/>
                  <a:pt x="180" y="104"/>
                  <a:pt x="183" y="109"/>
                </a:cubicBezTo>
                <a:cubicBezTo>
                  <a:pt x="185" y="110"/>
                  <a:pt x="185" y="111"/>
                  <a:pt x="186" y="112"/>
                </a:cubicBezTo>
                <a:lnTo>
                  <a:pt x="186" y="286"/>
                </a:lnTo>
                <a:close/>
                <a:moveTo>
                  <a:pt x="286" y="24"/>
                </a:moveTo>
                <a:lnTo>
                  <a:pt x="286" y="42"/>
                </a:lnTo>
                <a:lnTo>
                  <a:pt x="286" y="70"/>
                </a:lnTo>
                <a:lnTo>
                  <a:pt x="286" y="229"/>
                </a:lnTo>
                <a:cubicBezTo>
                  <a:pt x="286" y="229"/>
                  <a:pt x="249" y="222"/>
                  <a:pt x="214" y="254"/>
                </a:cubicBezTo>
                <a:lnTo>
                  <a:pt x="214" y="112"/>
                </a:lnTo>
                <a:lnTo>
                  <a:pt x="214" y="112"/>
                </a:lnTo>
                <a:lnTo>
                  <a:pt x="214" y="96"/>
                </a:lnTo>
                <a:cubicBezTo>
                  <a:pt x="214" y="96"/>
                  <a:pt x="227" y="36"/>
                  <a:pt x="286" y="24"/>
                </a:cubicBezTo>
                <a:close/>
                <a:moveTo>
                  <a:pt x="246" y="295"/>
                </a:moveTo>
                <a:cubicBezTo>
                  <a:pt x="257" y="289"/>
                  <a:pt x="270" y="284"/>
                  <a:pt x="286" y="284"/>
                </a:cubicBezTo>
                <a:cubicBezTo>
                  <a:pt x="302" y="284"/>
                  <a:pt x="315" y="289"/>
                  <a:pt x="326" y="295"/>
                </a:cubicBezTo>
                <a:lnTo>
                  <a:pt x="246" y="295"/>
                </a:lnTo>
                <a:close/>
                <a:moveTo>
                  <a:pt x="360" y="286"/>
                </a:moveTo>
                <a:cubicBezTo>
                  <a:pt x="344" y="271"/>
                  <a:pt x="319" y="257"/>
                  <a:pt x="286" y="257"/>
                </a:cubicBezTo>
                <a:cubicBezTo>
                  <a:pt x="254" y="257"/>
                  <a:pt x="230" y="271"/>
                  <a:pt x="214" y="285"/>
                </a:cubicBezTo>
                <a:lnTo>
                  <a:pt x="214" y="284"/>
                </a:lnTo>
                <a:cubicBezTo>
                  <a:pt x="244" y="242"/>
                  <a:pt x="308" y="253"/>
                  <a:pt x="308" y="253"/>
                </a:cubicBezTo>
                <a:lnTo>
                  <a:pt x="308" y="73"/>
                </a:lnTo>
                <a:cubicBezTo>
                  <a:pt x="322" y="77"/>
                  <a:pt x="334" y="85"/>
                  <a:pt x="343" y="92"/>
                </a:cubicBezTo>
                <a:cubicBezTo>
                  <a:pt x="349" y="98"/>
                  <a:pt x="354" y="104"/>
                  <a:pt x="357" y="109"/>
                </a:cubicBezTo>
                <a:cubicBezTo>
                  <a:pt x="358" y="110"/>
                  <a:pt x="359" y="111"/>
                  <a:pt x="360" y="112"/>
                </a:cubicBezTo>
                <a:lnTo>
                  <a:pt x="360" y="286"/>
                </a:lnTo>
                <a:lnTo>
                  <a:pt x="360" y="286"/>
                </a:lnTo>
                <a:close/>
              </a:path>
            </a:pathLst>
          </a:custGeom>
          <a:solidFill>
            <a:srgbClr val="F199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图片 13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84" t="30011" r="27509" b="-2004"/>
          <a:stretch>
            <a:fillRect/>
          </a:stretch>
        </p:blipFill>
        <p:spPr>
          <a:xfrm rot="9284501">
            <a:off x="-824865" y="2432050"/>
            <a:ext cx="3764280" cy="4518660"/>
          </a:xfrm>
          <a:prstGeom prst="rect">
            <a:avLst/>
          </a:prstGeom>
        </p:spPr>
      </p:pic>
      <p:pic>
        <p:nvPicPr>
          <p:cNvPr id="15" name="图片 14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11" r="76729"/>
          <a:stretch>
            <a:fillRect/>
          </a:stretch>
        </p:blipFill>
        <p:spPr>
          <a:xfrm rot="13844502">
            <a:off x="3201035" y="4319905"/>
            <a:ext cx="1773198" cy="3593465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69269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0" y="76470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341" y="-99392"/>
            <a:ext cx="3521804" cy="97301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7" name="灯片编号占位符 3" hidden="1"/>
          <p:cNvSpPr>
            <a:spLocks noGrp="1"/>
          </p:cNvSpPr>
          <p:nvPr userDrawn="1"/>
        </p:nvSpPr>
        <p:spPr>
          <a:xfrm>
            <a:off x="9825567" y="6381115"/>
            <a:ext cx="2844800" cy="365125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lvl1pPr>
              <a:defRPr sz="140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fld id="{BD3F3EC2-762F-4585-9ABE-3D0BD98F40C0}" type="slidenum">
              <a:rPr lang="en-US" altLang="zh-CN" sz="1865" smtClean="0"/>
              <a:t>‹#›</a:t>
            </a:fld>
            <a:r>
              <a:rPr lang="en-US" altLang="zh-CN" sz="1865"/>
              <a:t>/13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直接连接符 17"/>
          <p:cNvCxnSpPr/>
          <p:nvPr/>
        </p:nvCxnSpPr>
        <p:spPr>
          <a:xfrm>
            <a:off x="0" y="6457943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-36192"/>
            <a:ext cx="12192000" cy="5628586"/>
          </a:xfrm>
          <a:prstGeom prst="rect">
            <a:avLst/>
          </a:prstGeom>
          <a:solidFill>
            <a:srgbClr val="F298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cxnSp>
        <p:nvCxnSpPr>
          <p:cNvPr id="11" name="直接连接符 10"/>
          <p:cNvCxnSpPr/>
          <p:nvPr/>
        </p:nvCxnSpPr>
        <p:spPr>
          <a:xfrm>
            <a:off x="0" y="6741368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0" y="6174518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0" y="5891093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 descr="图片包含 游戏机&#10;&#10;描述已自动生成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248" y="-15977"/>
            <a:ext cx="1241778" cy="3684349"/>
          </a:xfrm>
          <a:prstGeom prst="rect">
            <a:avLst/>
          </a:prstGeom>
        </p:spPr>
      </p:pic>
      <p:pic>
        <p:nvPicPr>
          <p:cNvPr id="5" name="图片 4" descr="乐高玩具&#10;&#10;低可信度描述已自动生成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192" y="3559870"/>
            <a:ext cx="4810764" cy="3241174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2077965" y="1009780"/>
            <a:ext cx="7992888" cy="3528695"/>
            <a:chOff x="575555" y="986919"/>
            <a:chExt cx="7992888" cy="3528695"/>
          </a:xfrm>
        </p:grpSpPr>
        <p:sp>
          <p:nvSpPr>
            <p:cNvPr id="16" name="文本框 15"/>
            <p:cNvSpPr txBox="1"/>
            <p:nvPr/>
          </p:nvSpPr>
          <p:spPr>
            <a:xfrm>
              <a:off x="575555" y="986919"/>
              <a:ext cx="7992888" cy="1298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600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数据结构教程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4925030" y="2480519"/>
              <a:ext cx="3379829" cy="392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第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6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版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Wingdings 2" panose="05020102010507070707" pitchFamily="18" charset="2"/>
                </a:rPr>
                <a:t>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微课视频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Wingdings 2" panose="05020102010507070707" pitchFamily="18" charset="2"/>
                </a:rPr>
                <a:t>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题库版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93995" y="3500884"/>
              <a:ext cx="7369810" cy="1014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sz="6000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课程思政的理解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-240704" y="5592394"/>
            <a:ext cx="1889956" cy="1256377"/>
            <a:chOff x="-235082" y="5592394"/>
            <a:chExt cx="1889956" cy="1256377"/>
          </a:xfrm>
        </p:grpSpPr>
        <p:sp>
          <p:nvSpPr>
            <p:cNvPr id="4" name="矩形 3"/>
            <p:cNvSpPr/>
            <p:nvPr/>
          </p:nvSpPr>
          <p:spPr>
            <a:xfrm>
              <a:off x="245" y="5592394"/>
              <a:ext cx="1489055" cy="12542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1764" y="5640408"/>
              <a:ext cx="1187624" cy="1068220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-235082" y="6627172"/>
              <a:ext cx="1889956" cy="2215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定价：</a:t>
              </a:r>
              <a:r>
                <a:rPr lang="en-US" altLang="zh-CN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65.00</a:t>
              </a:r>
              <a:r>
                <a:rPr lang="zh-CN" altLang="en-US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元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770370" y="2990850"/>
            <a:ext cx="3082925" cy="398780"/>
            <a:chOff x="11114" y="4032"/>
            <a:chExt cx="4855" cy="628"/>
          </a:xfrm>
        </p:grpSpPr>
        <p:sp>
          <p:nvSpPr>
            <p:cNvPr id="9" name="文本框 8"/>
            <p:cNvSpPr txBox="1"/>
            <p:nvPr/>
          </p:nvSpPr>
          <p:spPr>
            <a:xfrm>
              <a:off x="11521" y="4032"/>
              <a:ext cx="444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武汉大学</a:t>
              </a:r>
              <a:r>
                <a:rPr lang="en-US" altLang="zh-CN" sz="20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  </a:t>
              </a:r>
              <a:r>
                <a:rPr lang="zh-CN" altLang="en-US" sz="20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李春葆  主编</a:t>
              </a:r>
            </a:p>
          </p:txBody>
        </p:sp>
        <p:sp>
          <p:nvSpPr>
            <p:cNvPr id="21" name="圆: 空心 2"/>
            <p:cNvSpPr/>
            <p:nvPr/>
          </p:nvSpPr>
          <p:spPr>
            <a:xfrm>
              <a:off x="11114" y="4190"/>
              <a:ext cx="409" cy="409"/>
            </a:xfrm>
            <a:prstGeom prst="donu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chemeClr val="tx1"/>
                </a:solidFill>
                <a:cs typeface="楷体" panose="02010609060101010101" pitchFamily="49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/>
          <p:cNvSpPr txBox="1"/>
          <p:nvPr/>
        </p:nvSpPr>
        <p:spPr>
          <a:xfrm>
            <a:off x="1647825" y="1881505"/>
            <a:ext cx="3810000" cy="79375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288000" tIns="192000" bIns="192000" rtlCol="0">
            <a:spAutoFit/>
          </a:bodyPr>
          <a:lstStyle/>
          <a:p>
            <a:pPr marL="360045" indent="-360045" algn="l">
              <a:buBlip>
                <a:blip r:embed="rId3"/>
              </a:buBlip>
            </a:pPr>
            <a:r>
              <a:rPr lang="zh-CN" altLang="en-US" sz="2665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课程思政无趣吗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87695" y="1880870"/>
            <a:ext cx="5836920" cy="793750"/>
          </a:xfrm>
          <a:prstGeom prst="rect">
            <a:avLst/>
          </a:prstGeom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Overflow="overflow" horzOverflow="overflow" vert="horz" wrap="square" lIns="288000" tIns="192000" bIns="192000" numCol="1" spcCol="0" rtlCol="0" fromWordArt="0" anchor="ctr" anchorCtr="0" forceAA="0" compatLnSpc="1">
            <a:spAutoFit/>
          </a:bodyPr>
          <a:lstStyle/>
          <a:p>
            <a:pPr marL="457200" lvl="0" indent="-457200" algn="l">
              <a:spcBef>
                <a:spcPts val="600"/>
              </a:spcBef>
              <a:buClrTx/>
              <a:buSzTx/>
              <a:buFontTx/>
              <a:buBlip>
                <a:blip r:embed="rId4"/>
              </a:buBlip>
            </a:pPr>
            <a:r>
              <a:rPr lang="zh-CN" altLang="en-US" sz="2665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可以像讲故事一样有趣！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47825" y="3050117"/>
            <a:ext cx="3810000" cy="79375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288000" tIns="192000" bIns="192000" rtlCol="0">
            <a:spAutoFit/>
          </a:bodyPr>
          <a:lstStyle/>
          <a:p>
            <a:pPr marL="360045" indent="-360045" algn="l">
              <a:buBlip>
                <a:blip r:embed="rId3"/>
              </a:buBlip>
            </a:pPr>
            <a:r>
              <a:rPr lang="zh-CN" altLang="en-US" sz="2665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课程思政无用吗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87695" y="2793577"/>
            <a:ext cx="5901267" cy="1280795"/>
          </a:xfrm>
          <a:prstGeom prst="rect">
            <a:avLst/>
          </a:prstGeom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288000" tIns="192000" bIns="192000" rtlCol="0">
            <a:spAutoFit/>
          </a:bodyPr>
          <a:lstStyle/>
          <a:p>
            <a:pPr marL="457200" indent="-457200" algn="l">
              <a:spcBef>
                <a:spcPts val="600"/>
              </a:spcBef>
              <a:buBlip>
                <a:blip r:embed="rId4"/>
              </a:buBlip>
            </a:pPr>
            <a:r>
              <a:rPr lang="zh-CN" altLang="en-US" sz="2665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激励学生规划人生目标！</a:t>
            </a:r>
            <a:endParaRPr lang="en-US" altLang="zh-CN" sz="2665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457200" indent="-457200" algn="l">
              <a:spcBef>
                <a:spcPts val="600"/>
              </a:spcBef>
              <a:buBlip>
                <a:blip r:embed="rId4"/>
              </a:buBlip>
            </a:pPr>
            <a:r>
              <a:rPr lang="zh-CN" altLang="en-US" sz="2665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激发学生学习热情！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647825" y="4527338"/>
            <a:ext cx="3810000" cy="79375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288000" tIns="192000" bIns="192000" rtlCol="0">
            <a:spAutoFit/>
          </a:bodyPr>
          <a:lstStyle/>
          <a:p>
            <a:pPr marL="360045" indent="-360045" algn="l">
              <a:buBlip>
                <a:blip r:embed="rId3"/>
              </a:buBlip>
            </a:pPr>
            <a:r>
              <a:rPr lang="zh-CN" altLang="en-US" sz="2665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课程思政要精练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68128" y="4318212"/>
            <a:ext cx="5821680" cy="1184275"/>
          </a:xfrm>
          <a:prstGeom prst="rect">
            <a:avLst/>
          </a:prstGeom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tIns="144000" bIns="144000" rtlCol="0">
            <a:spAutoFit/>
          </a:bodyPr>
          <a:lstStyle/>
          <a:p>
            <a:pPr marL="457200" indent="-457200" algn="l">
              <a:spcBef>
                <a:spcPts val="600"/>
              </a:spcBef>
              <a:buBlip>
                <a:blip r:embed="rId4"/>
              </a:buBlip>
            </a:pPr>
            <a:r>
              <a:rPr lang="zh-CN" altLang="en-US" sz="2665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精心规划，信手拈来，自然表述！</a:t>
            </a:r>
            <a:endParaRPr lang="en-US" altLang="zh-CN" sz="2665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457200" indent="-457200" algn="l">
              <a:spcBef>
                <a:spcPts val="600"/>
              </a:spcBef>
              <a:buBlip>
                <a:blip r:embed="rId4"/>
              </a:buBlip>
            </a:pPr>
            <a:r>
              <a:rPr lang="zh-CN" altLang="en-US" sz="2665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不用占用大部分专业课时间！</a:t>
            </a:r>
          </a:p>
        </p:txBody>
      </p:sp>
      <p:grpSp>
        <p:nvGrpSpPr>
          <p:cNvPr id="29" name="组合 28"/>
          <p:cNvGrpSpPr/>
          <p:nvPr/>
        </p:nvGrpSpPr>
        <p:grpSpPr>
          <a:xfrm>
            <a:off x="1127760" y="116840"/>
            <a:ext cx="3900805" cy="1342390"/>
            <a:chOff x="1702" y="185"/>
            <a:chExt cx="6143" cy="2114"/>
          </a:xfrm>
        </p:grpSpPr>
        <p:sp>
          <p:nvSpPr>
            <p:cNvPr id="7170" name="Rectangle 2"/>
            <p:cNvSpPr>
              <a:spLocks noChangeArrowheads="1"/>
            </p:cNvSpPr>
            <p:nvPr/>
          </p:nvSpPr>
          <p:spPr bwMode="auto">
            <a:xfrm>
              <a:off x="1702" y="451"/>
              <a:ext cx="584" cy="1044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vert="horz" wrap="none" lIns="121920" tIns="60960" rIns="121920" bIns="60960" numCol="1" anchor="ctr" anchorCtr="0" compatLnSpc="1">
              <a:spAutoFit/>
            </a:bodyPr>
            <a:lstStyle/>
            <a:p>
              <a:endParaRPr lang="zh-CN" altLang="en-US" sz="3200">
                <a:latin typeface="Consolas" panose="020B0609020204030204" pitchFamily="49" charset="0"/>
                <a:ea typeface="方正楷体_GB2312" panose="02000000000000000000" charset="-122"/>
                <a:cs typeface="Consolas" panose="020B0609020204030204" pitchFamily="49" charset="0"/>
              </a:endParaRPr>
            </a:p>
          </p:txBody>
        </p:sp>
        <p:sp>
          <p:nvSpPr>
            <p:cNvPr id="30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31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574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我的理解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bldLvl="0" animBg="1"/>
      <p:bldP spid="8" grpId="0" bldLvl="0" animBg="1"/>
      <p:bldP spid="7" grpId="0" bldLvl="0" animBg="1"/>
      <p:bldP spid="10" grpId="0" bldLvl="0" animBg="1"/>
      <p:bldP spid="9" grpId="0" bldLvl="0" animBg="1"/>
      <p:bldP spid="11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223135" y="1558483"/>
            <a:ext cx="3429024" cy="77914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tIns="144000" bIns="144000" rtlCol="0">
            <a:spAutoFit/>
          </a:bodyPr>
          <a:lstStyle/>
          <a:p>
            <a:pPr marL="360045" indent="-360045" algn="ctr">
              <a:buBlip>
                <a:blip r:embed="rId3"/>
              </a:buBlip>
            </a:pPr>
            <a:r>
              <a:rPr lang="zh-CN" altLang="en-US" sz="32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科学方法论</a:t>
            </a:r>
            <a:endParaRPr lang="zh-CN" altLang="en-US" sz="320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71270" y="2708910"/>
            <a:ext cx="10248265" cy="2672080"/>
          </a:xfrm>
          <a:prstGeom prst="rect">
            <a:avLst/>
          </a:prstGeom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tIns="144000" bIns="144000" rtlCol="0">
            <a:spAutoFit/>
          </a:bodyPr>
          <a:lstStyle/>
          <a:p>
            <a:pPr marL="457200" indent="-457200" algn="l">
              <a:lnSpc>
                <a:spcPts val="3000"/>
              </a:lnSpc>
              <a:spcBef>
                <a:spcPts val="1200"/>
              </a:spcBef>
              <a:buBlip>
                <a:blip r:embed="rId4"/>
              </a:buBlip>
            </a:pPr>
            <a:r>
              <a:rPr lang="zh-CN" alt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辩证唯物论</a:t>
            </a:r>
            <a:r>
              <a:rPr lang="en-US" altLang="zh-CN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</a:t>
            </a:r>
            <a:r>
              <a:rPr lang="zh-CN" altLang="zh-CN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如何认识客观规律</a:t>
            </a:r>
            <a:endParaRPr lang="en-US" altLang="zh-CN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>
              <a:lnSpc>
                <a:spcPts val="3000"/>
              </a:lnSpc>
              <a:spcBef>
                <a:spcPts val="1200"/>
              </a:spcBef>
              <a:buBlip>
                <a:blip r:embed="rId4"/>
              </a:buBlip>
            </a:pPr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学习方法</a:t>
            </a:r>
            <a:r>
              <a:rPr lang="zh-CN" alt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论</a:t>
            </a:r>
            <a:r>
              <a:rPr lang="en-US" altLang="zh-CN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—知识结构化</a:t>
            </a:r>
            <a:endParaRPr lang="en-US" altLang="zh-CN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>
              <a:lnSpc>
                <a:spcPts val="3000"/>
              </a:lnSpc>
              <a:spcBef>
                <a:spcPts val="1200"/>
              </a:spcBef>
              <a:buBlip>
                <a:blip r:embed="rId4"/>
              </a:buBlip>
            </a:pPr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数据结构解决问题方法</a:t>
            </a:r>
            <a:r>
              <a:rPr lang="zh-CN" altLang="zh-CN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论</a:t>
            </a:r>
            <a:r>
              <a:rPr lang="en-US" altLang="zh-CN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—数据逻辑结构 </a:t>
            </a:r>
            <a:r>
              <a:rPr lang="en-US" altLang="zh-CN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Wingdings" panose="05000000000000000000"/>
              </a:rPr>
              <a:t></a:t>
            </a:r>
            <a:r>
              <a:rPr lang="en-US" altLang="zh-CN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数据存储结构 </a:t>
            </a:r>
            <a:r>
              <a:rPr lang="en-US" altLang="zh-CN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Wingdings" panose="05000000000000000000"/>
              </a:rPr>
              <a:t> 数据结构实现  数据结构应用</a:t>
            </a:r>
            <a:endParaRPr lang="en-US" altLang="zh-CN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Wingdings" panose="05000000000000000000"/>
            </a:endParaRPr>
          </a:p>
          <a:p>
            <a:pPr marL="457200" indent="-457200" algn="l">
              <a:lnSpc>
                <a:spcPts val="3000"/>
              </a:lnSpc>
              <a:spcBef>
                <a:spcPts val="1200"/>
              </a:spcBef>
              <a:buClrTx/>
              <a:buSzTx/>
              <a:buFontTx/>
              <a:buBlip>
                <a:blip r:embed="rId4"/>
              </a:buBlip>
            </a:pPr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Wingdings" panose="05000000000000000000"/>
              </a:rPr>
              <a:t>数据结构实现方法，经典算法</a:t>
            </a:r>
            <a:r>
              <a:rPr lang="en-US" altLang="zh-CN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—感受解决问题的“美”，体现人类智慧</a:t>
            </a:r>
          </a:p>
        </p:txBody>
      </p:sp>
      <p:grpSp>
        <p:nvGrpSpPr>
          <p:cNvPr id="29" name="组合 28"/>
          <p:cNvGrpSpPr/>
          <p:nvPr/>
        </p:nvGrpSpPr>
        <p:grpSpPr>
          <a:xfrm>
            <a:off x="1127760" y="116840"/>
            <a:ext cx="3900805" cy="1342390"/>
            <a:chOff x="1702" y="185"/>
            <a:chExt cx="6143" cy="2114"/>
          </a:xfrm>
        </p:grpSpPr>
        <p:sp>
          <p:nvSpPr>
            <p:cNvPr id="7170" name="Rectangle 2"/>
            <p:cNvSpPr>
              <a:spLocks noChangeArrowheads="1"/>
            </p:cNvSpPr>
            <p:nvPr/>
          </p:nvSpPr>
          <p:spPr bwMode="auto">
            <a:xfrm>
              <a:off x="1702" y="451"/>
              <a:ext cx="584" cy="1044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vert="horz" wrap="none" lIns="121920" tIns="60960" rIns="121920" bIns="60960" numCol="1" anchor="ctr" anchorCtr="0" compatLnSpc="1">
              <a:spAutoFit/>
            </a:bodyPr>
            <a:lstStyle/>
            <a:p>
              <a:endParaRPr lang="zh-CN" altLang="en-US" sz="3200">
                <a:latin typeface="Consolas" panose="020B0609020204030204" pitchFamily="49" charset="0"/>
                <a:ea typeface="方正楷体_GB2312" panose="02000000000000000000" charset="-122"/>
                <a:cs typeface="Consolas" panose="020B0609020204030204" pitchFamily="49" charset="0"/>
              </a:endParaRPr>
            </a:p>
          </p:txBody>
        </p:sp>
        <p:sp>
          <p:nvSpPr>
            <p:cNvPr id="30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31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574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数据结构课程思政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7" dur="2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774825" y="2492375"/>
            <a:ext cx="9625965" cy="3056890"/>
          </a:xfrm>
          <a:prstGeom prst="rect">
            <a:avLst/>
          </a:prstGeom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tIns="144000" bIns="144000" rtlCol="0">
            <a:spAutoFit/>
          </a:bodyPr>
          <a:lstStyle/>
          <a:p>
            <a:pPr marL="457200" indent="-457200" algn="l">
              <a:lnSpc>
                <a:spcPct val="150000"/>
              </a:lnSpc>
              <a:buBlip>
                <a:blip r:embed="rId3"/>
              </a:buBlip>
            </a:pPr>
            <a:r>
              <a: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教学知识点</a:t>
            </a:r>
            <a:r>
              <a:rPr lang="en-US" altLang="zh-CN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</a:t>
            </a:r>
            <a:r>
              <a: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共和国科技发展的重大事例（原子弹、北斗导航等等）</a:t>
            </a:r>
            <a:endParaRPr lang="en-US" altLang="zh-CN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>
              <a:lnSpc>
                <a:spcPct val="150000"/>
              </a:lnSpc>
              <a:buBlip>
                <a:blip r:embed="rId3"/>
              </a:buBlip>
            </a:pPr>
            <a:r>
              <a: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教学知识点</a:t>
            </a:r>
            <a:r>
              <a:rPr lang="en-US" altLang="zh-CN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</a:t>
            </a:r>
            <a:r>
              <a: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中国“智”造</a:t>
            </a:r>
            <a:endParaRPr lang="en-US" altLang="zh-CN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>
              <a:lnSpc>
                <a:spcPct val="150000"/>
              </a:lnSpc>
              <a:buBlip>
                <a:blip r:embed="rId3"/>
              </a:buBlip>
            </a:pPr>
            <a:r>
              <a: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教学知识点</a:t>
            </a:r>
            <a:r>
              <a:rPr lang="en-US" altLang="zh-CN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</a:t>
            </a:r>
            <a:r>
              <a: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专利（华为等）</a:t>
            </a:r>
            <a:endParaRPr lang="en-US" altLang="zh-CN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>
              <a:lnSpc>
                <a:spcPct val="150000"/>
              </a:lnSpc>
              <a:buBlip>
                <a:blip r:embed="rId3"/>
              </a:buBlip>
            </a:pPr>
            <a:r>
              <a: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教学知识点</a:t>
            </a:r>
            <a:r>
              <a:rPr lang="en-US" altLang="zh-CN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</a:t>
            </a:r>
            <a:r>
              <a: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科学方法</a:t>
            </a:r>
            <a:endParaRPr lang="en-US" altLang="zh-CN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>
              <a:lnSpc>
                <a:spcPct val="150000"/>
              </a:lnSpc>
              <a:buBlip>
                <a:blip r:embed="rId3"/>
              </a:buBlip>
            </a:pPr>
            <a:r>
              <a: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教学知识点</a:t>
            </a:r>
            <a:r>
              <a:rPr lang="en-US" altLang="zh-CN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</a:t>
            </a:r>
            <a:r>
              <a: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国民经济中的应用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007697" y="5805382"/>
            <a:ext cx="5226473" cy="5835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3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处处有课程思政！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439920" y="1483995"/>
            <a:ext cx="4368800" cy="71755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tIns="144000" bIns="144000" rtlCol="0">
            <a:spAutoFit/>
          </a:bodyPr>
          <a:lstStyle/>
          <a:p>
            <a:pPr marL="360045" indent="-360045" algn="ctr">
              <a:buBlip>
                <a:blip r:embed="rId4"/>
              </a:buBlip>
            </a:pPr>
            <a:r>
              <a:rPr lang="zh-CN" altLang="en-US" sz="2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工匠精神（科技报国）</a:t>
            </a:r>
          </a:p>
        </p:txBody>
      </p:sp>
      <p:grpSp>
        <p:nvGrpSpPr>
          <p:cNvPr id="29" name="组合 28"/>
          <p:cNvGrpSpPr/>
          <p:nvPr/>
        </p:nvGrpSpPr>
        <p:grpSpPr>
          <a:xfrm>
            <a:off x="1127760" y="116840"/>
            <a:ext cx="3900805" cy="1342390"/>
            <a:chOff x="1702" y="185"/>
            <a:chExt cx="6143" cy="2114"/>
          </a:xfrm>
        </p:grpSpPr>
        <p:sp>
          <p:nvSpPr>
            <p:cNvPr id="7170" name="Rectangle 2"/>
            <p:cNvSpPr>
              <a:spLocks noChangeArrowheads="1"/>
            </p:cNvSpPr>
            <p:nvPr/>
          </p:nvSpPr>
          <p:spPr bwMode="auto">
            <a:xfrm>
              <a:off x="1702" y="451"/>
              <a:ext cx="584" cy="1044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vert="horz" wrap="none" lIns="121920" tIns="60960" rIns="121920" bIns="60960" numCol="1" anchor="ctr" anchorCtr="0" compatLnSpc="1">
              <a:spAutoFit/>
            </a:bodyPr>
            <a:lstStyle/>
            <a:p>
              <a:endParaRPr lang="zh-CN" altLang="en-US" sz="3200">
                <a:latin typeface="Consolas" panose="020B0609020204030204" pitchFamily="49" charset="0"/>
                <a:ea typeface="方正楷体_GB2312" panose="02000000000000000000" charset="-122"/>
                <a:cs typeface="Consolas" panose="020B0609020204030204" pitchFamily="49" charset="0"/>
              </a:endParaRPr>
            </a:p>
          </p:txBody>
        </p:sp>
        <p:sp>
          <p:nvSpPr>
            <p:cNvPr id="30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31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574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数据结构课程思政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37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38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80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83540" y="6263217"/>
            <a:ext cx="1166452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本课件版权归清华大学出版社所有，仅提供教师教学使用，其他用途一律视为侵权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68C204B-13A8-7FAA-B935-D75F067068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5920" y="2286000"/>
            <a:ext cx="1863080" cy="1863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87F1F23-3EE9-8636-7E2A-E78D8E87F82E}"/>
              </a:ext>
            </a:extLst>
          </p:cNvPr>
          <p:cNvSpPr txBox="1"/>
          <p:nvPr/>
        </p:nvSpPr>
        <p:spPr>
          <a:xfrm>
            <a:off x="3359696" y="4509120"/>
            <a:ext cx="58326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FFC000"/>
                </a:solidFill>
              </a:rPr>
              <a:t>中国骄傲</a:t>
            </a:r>
            <a:r>
              <a:rPr lang="en-US" altLang="zh-CN" sz="1600" dirty="0">
                <a:solidFill>
                  <a:srgbClr val="FFC000"/>
                </a:solidFill>
              </a:rPr>
              <a:t>-</a:t>
            </a:r>
            <a:r>
              <a:rPr lang="zh-CN" altLang="en-US" sz="1600" dirty="0">
                <a:solidFill>
                  <a:srgbClr val="FFC000"/>
                </a:solidFill>
              </a:rPr>
              <a:t>北斗三号全球卫星导航系统</a:t>
            </a:r>
          </a:p>
        </p:txBody>
      </p:sp>
    </p:spTree>
    <p:extLst>
      <p:ext uri="{BB962C8B-B14F-4D97-AF65-F5344CB8AC3E}">
        <p14:creationId xmlns:p14="http://schemas.microsoft.com/office/powerpoint/2010/main" val="1647832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图示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170" y="980440"/>
            <a:ext cx="9245600" cy="52006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3540" y="6263217"/>
            <a:ext cx="1166452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本课件版权归清华大学出版社所有，仅提供教师教学使用，其他用途一律视为侵权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business-card-1015419_19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705" y="998855"/>
            <a:ext cx="9884410" cy="850963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03207" y="1711748"/>
            <a:ext cx="10253133" cy="67119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tIns="144000" bIns="144000" rtlCol="0">
            <a:spAutoFit/>
          </a:bodyPr>
          <a:lstStyle/>
          <a:p>
            <a:pPr marL="0" indent="0" algn="l">
              <a:lnSpc>
                <a:spcPts val="3000"/>
              </a:lnSpc>
              <a:spcBef>
                <a:spcPts val="600"/>
              </a:spcBef>
              <a:buFont typeface="+mj-lt"/>
              <a:buNone/>
            </a:pPr>
            <a:r>
              <a:rPr lang="en-US" altLang="zh-CN" sz="2665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Ⅰ. 2016</a:t>
            </a:r>
            <a:r>
              <a:rPr lang="zh-CN" altLang="en-US" sz="2665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</a:t>
            </a:r>
            <a:r>
              <a:rPr lang="en-US" altLang="zh-CN" sz="2665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12</a:t>
            </a:r>
            <a:r>
              <a:rPr lang="zh-CN" altLang="en-US" sz="2665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月</a:t>
            </a:r>
            <a:r>
              <a:rPr lang="en-US" altLang="zh-CN" sz="2665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</a:t>
            </a:r>
            <a:r>
              <a:rPr lang="zh-CN" altLang="en-US" sz="2665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习近平总书记全国高校思想政治工作会议</a:t>
            </a:r>
            <a:endParaRPr lang="zh-CN" altLang="en-US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911013" y="971973"/>
            <a:ext cx="9286240" cy="5355167"/>
            <a:chOff x="1076" y="2498"/>
            <a:chExt cx="10968" cy="6325"/>
          </a:xfrm>
        </p:grpSpPr>
        <p:sp>
          <p:nvSpPr>
            <p:cNvPr id="3" name="TextBox 3"/>
            <p:cNvSpPr txBox="1"/>
            <p:nvPr/>
          </p:nvSpPr>
          <p:spPr>
            <a:xfrm>
              <a:off x="1076" y="8036"/>
              <a:ext cx="10968" cy="78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endParaRPr sz="3735">
                <a:ln w="11430">
                  <a:noFill/>
                </a:ln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楷体" panose="02010609060101010101" pitchFamily="49" charset="-122"/>
              </a:endParaRPr>
            </a:p>
          </p:txBody>
        </p:sp>
        <p:sp>
          <p:nvSpPr>
            <p:cNvPr id="4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303" y="2498"/>
              <a:ext cx="6863" cy="68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endParaRPr sz="3200" b="0">
                <a:ln w="11430">
                  <a:noFill/>
                </a:ln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楷体" panose="02010609060101010101" pitchFamily="49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3072130" y="2853055"/>
            <a:ext cx="609028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强调：提升思想政治教育亲和力和针对性，满足学生成长发展需求和期待，其他各门课都要守好一段渠、种好责任田，使各类课程与思想政治理论课同向同行，形成协同效应。</a:t>
            </a:r>
          </a:p>
        </p:txBody>
      </p:sp>
      <p:grpSp>
        <p:nvGrpSpPr>
          <p:cNvPr id="29" name="组合 28"/>
          <p:cNvGrpSpPr/>
          <p:nvPr/>
        </p:nvGrpSpPr>
        <p:grpSpPr>
          <a:xfrm>
            <a:off x="1127760" y="116840"/>
            <a:ext cx="3900805" cy="1342390"/>
            <a:chOff x="1702" y="185"/>
            <a:chExt cx="6143" cy="2114"/>
          </a:xfrm>
        </p:grpSpPr>
        <p:sp>
          <p:nvSpPr>
            <p:cNvPr id="7170" name="Rectangle 2"/>
            <p:cNvSpPr>
              <a:spLocks noChangeArrowheads="1"/>
            </p:cNvSpPr>
            <p:nvPr/>
          </p:nvSpPr>
          <p:spPr bwMode="auto">
            <a:xfrm>
              <a:off x="1702" y="451"/>
              <a:ext cx="584" cy="1044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vert="horz" wrap="none" lIns="121920" tIns="60960" rIns="121920" bIns="60960" numCol="1" anchor="ctr" anchorCtr="0" compatLnSpc="1">
              <a:spAutoFit/>
            </a:bodyPr>
            <a:lstStyle/>
            <a:p>
              <a:endParaRPr lang="zh-CN" altLang="en-US" sz="3200">
                <a:latin typeface="Consolas" panose="020B0609020204030204" pitchFamily="49" charset="0"/>
                <a:ea typeface="方正楷体_GB2312" panose="02000000000000000000" charset="-122"/>
                <a:cs typeface="Consolas" panose="020B0609020204030204" pitchFamily="49" charset="0"/>
              </a:endParaRPr>
            </a:p>
          </p:txBody>
        </p:sp>
        <p:sp>
          <p:nvSpPr>
            <p:cNvPr id="30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31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574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国家战略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82345" y="1126490"/>
            <a:ext cx="10162540" cy="103060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tIns="144000" bIns="144000" rtlCol="0">
            <a:spAutoFit/>
          </a:bodyPr>
          <a:lstStyle/>
          <a:p>
            <a:pPr marL="0" indent="0" algn="l">
              <a:lnSpc>
                <a:spcPts val="2600"/>
              </a:lnSpc>
              <a:spcBef>
                <a:spcPts val="600"/>
              </a:spcBef>
              <a:buFont typeface="+mj-lt"/>
              <a:buNone/>
            </a:pPr>
            <a:r>
              <a: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Ⅱ</a:t>
            </a:r>
            <a:r>
              <a:rPr lang="en-US" altLang="zh-CN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 </a:t>
            </a:r>
            <a:r>
              <a: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2019年3月－习近平总书记主持召开学校思想政治理论课教师座谈会</a:t>
            </a:r>
          </a:p>
          <a:p>
            <a:pPr marL="0" indent="0" algn="l">
              <a:lnSpc>
                <a:spcPts val="2600"/>
              </a:lnSpc>
              <a:spcBef>
                <a:spcPts val="600"/>
              </a:spcBef>
              <a:buFont typeface="+mj-lt"/>
              <a:buNone/>
            </a:pPr>
            <a:r>
              <a: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明确提出：思政课是落实立德树人根本任务的关键课程。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3286548" y="2276687"/>
            <a:ext cx="5816600" cy="4503420"/>
            <a:chOff x="3458" y="3898"/>
            <a:chExt cx="6870" cy="5319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458" y="3898"/>
              <a:ext cx="6870" cy="49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7" name="TextBox 6"/>
            <p:cNvSpPr txBox="1"/>
            <p:nvPr/>
          </p:nvSpPr>
          <p:spPr>
            <a:xfrm>
              <a:off x="5075" y="8746"/>
              <a:ext cx="3889" cy="4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2019</a:t>
              </a:r>
              <a:r>
                <a:rPr lang="zh-CN" altLang="en-US"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年</a:t>
              </a:r>
              <a:r>
                <a:rPr lang="en-US" altLang="zh-CN"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3</a:t>
              </a:r>
              <a:r>
                <a:rPr lang="zh-CN" altLang="en-US"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月</a:t>
              </a:r>
              <a:r>
                <a:rPr lang="en-US" altLang="zh-CN"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18</a:t>
              </a:r>
              <a:r>
                <a:rPr lang="zh-CN" altLang="en-US"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日</a:t>
              </a:r>
            </a:p>
          </p:txBody>
        </p:sp>
      </p:grpSp>
      <p:sp>
        <p:nvSpPr>
          <p:cNvPr id="30" name="TextBox 3"/>
          <p:cNvSpPr txBox="1"/>
          <p:nvPr/>
        </p:nvSpPr>
        <p:spPr>
          <a:xfrm>
            <a:off x="1195705" y="116840"/>
            <a:ext cx="3729355" cy="583565"/>
          </a:xfrm>
          <a:prstGeom prst="rect">
            <a:avLst/>
          </a:prstGeom>
          <a:solidFill>
            <a:srgbClr val="F19903"/>
          </a:solidFill>
          <a:ln>
            <a:solidFill>
              <a:schemeClr val="bg1"/>
            </a:solidFill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楷体" panose="02010609060101010101" pitchFamily="49" charset="-122"/>
              </a:rPr>
              <a:t>课程思政的理解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7248525" y="2047240"/>
            <a:ext cx="3995420" cy="5081270"/>
            <a:chOff x="10394" y="3359"/>
            <a:chExt cx="6292" cy="8002"/>
          </a:xfrm>
        </p:grpSpPr>
        <p:pic>
          <p:nvPicPr>
            <p:cNvPr id="6" name="图片 5" descr="speech-1019777_1920"/>
            <p:cNvPicPr>
              <a:picLocks noChangeAspect="1"/>
            </p:cNvPicPr>
            <p:nvPr/>
          </p:nvPicPr>
          <p:blipFill>
            <a:blip r:embed="rId3"/>
            <a:srcRect t="35805" r="51959"/>
            <a:stretch>
              <a:fillRect/>
            </a:stretch>
          </p:blipFill>
          <p:spPr>
            <a:xfrm flipH="1">
              <a:off x="11074" y="3473"/>
              <a:ext cx="5612" cy="7888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10394" y="3359"/>
              <a:ext cx="2948" cy="12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695325" y="1289685"/>
            <a:ext cx="997140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altLang="zh-CN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办好思想政治理论课关键在教师，关键在发挥教师的积极性、主动性、创造性。要给学生心灵埋下真善美的种子，引导学生扣好人生第一粒扣子。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75460" y="2637155"/>
            <a:ext cx="6955155" cy="263017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240000" tIns="192000" rIns="240000" bIns="192000" rtlCol="0">
            <a:spAutoFit/>
          </a:bodyPr>
          <a:lstStyle/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zh-CN" altLang="en-US" sz="18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第一，</a:t>
            </a:r>
            <a:r>
              <a:rPr lang="zh-CN" altLang="en-US" sz="180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政治</a:t>
            </a:r>
            <a:r>
              <a:rPr lang="zh-CN" altLang="en-US" sz="18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要强，让有信仰的人讲信仰，善于从政治上看问题，在大是大非面前保持政治清醒。</a:t>
            </a:r>
            <a:endParaRPr lang="en-US" altLang="zh-CN" sz="1800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zh-CN" altLang="en-US" sz="18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第二，</a:t>
            </a:r>
            <a:r>
              <a:rPr lang="zh-CN" altLang="en-US" sz="180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情怀</a:t>
            </a:r>
            <a:r>
              <a:rPr lang="zh-CN" altLang="en-US" sz="18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要深，保持家国情怀，心里装着国家和民族，在党和人民的伟大实践中关注时代、关注社会，汲取养分、丰富思想。</a:t>
            </a:r>
            <a:endParaRPr lang="en-US" altLang="zh-CN" sz="1800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zh-CN" altLang="en-US" sz="18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第三，</a:t>
            </a:r>
            <a:r>
              <a:rPr lang="zh-CN" altLang="en-US" sz="180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思维</a:t>
            </a:r>
            <a:r>
              <a:rPr lang="zh-CN" altLang="en-US" sz="180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要新，学会辩证唯物主义和历史唯物主义，创新课堂教学，给学生深刻的学习体验，引导学生树立正确的理想信念、学会正确的思维方法。</a:t>
            </a:r>
          </a:p>
        </p:txBody>
      </p:sp>
      <p:sp>
        <p:nvSpPr>
          <p:cNvPr id="30" name="TextBox 3"/>
          <p:cNvSpPr txBox="1"/>
          <p:nvPr/>
        </p:nvSpPr>
        <p:spPr>
          <a:xfrm>
            <a:off x="1195705" y="116840"/>
            <a:ext cx="3729355" cy="583565"/>
          </a:xfrm>
          <a:prstGeom prst="rect">
            <a:avLst/>
          </a:prstGeom>
          <a:solidFill>
            <a:srgbClr val="F19903"/>
          </a:solidFill>
          <a:ln>
            <a:solidFill>
              <a:schemeClr val="bg1"/>
            </a:solidFill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楷体" panose="02010609060101010101" pitchFamily="49" charset="-122"/>
              </a:rPr>
              <a:t>课程思政的理解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43660" y="1915795"/>
            <a:ext cx="7179945" cy="438467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240000" tIns="192000" rIns="240000" bIns="192000" rtlCol="0">
            <a:spAutoFit/>
          </a:bodyPr>
          <a:lstStyle/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zh-CN" altLang="en-US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第四，</a:t>
            </a:r>
            <a:r>
              <a:rPr lang="zh-CN" altLang="en-US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视野</a:t>
            </a:r>
            <a:r>
              <a:rPr lang="zh-CN" altLang="en-US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要广，有知识视野、国际视野、历史视野，通过生动、深入、具体的纵横比较，把一些道理讲明白、讲清楚。</a:t>
            </a:r>
            <a:endParaRPr lang="en-US" altLang="zh-CN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zh-CN" altLang="en-US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第五，</a:t>
            </a:r>
            <a:r>
              <a:rPr lang="zh-CN" altLang="en-US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自律</a:t>
            </a:r>
            <a:r>
              <a:rPr lang="zh-CN" altLang="en-US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要严，做到课上课下一致、网上网下一致，自觉弘扬主旋律，积极传递正能量。</a:t>
            </a:r>
            <a:endParaRPr lang="en-US" altLang="zh-CN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zh-CN" altLang="en-US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第六，</a:t>
            </a:r>
            <a:r>
              <a:rPr lang="zh-CN" altLang="en-US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人格</a:t>
            </a:r>
            <a:r>
              <a:rPr lang="zh-CN" altLang="en-US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要正，有人格，才有吸引力。亲其师，才能信其道。要有堂堂正正的人格，用高尚的人格感染学生、赢得学生，用真理的力量感召学生，以深厚的理论功底赢得学生，自觉做为学为人的表率，做让学生喜爱的人。</a:t>
            </a:r>
          </a:p>
        </p:txBody>
      </p:sp>
      <p:pic>
        <p:nvPicPr>
          <p:cNvPr id="2" name="图片 1" descr="gear-10157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1945" y="692785"/>
            <a:ext cx="4191635" cy="4191635"/>
          </a:xfrm>
          <a:prstGeom prst="rect">
            <a:avLst/>
          </a:prstGeom>
        </p:spPr>
      </p:pic>
      <p:sp>
        <p:nvSpPr>
          <p:cNvPr id="30" name="TextBox 3"/>
          <p:cNvSpPr txBox="1"/>
          <p:nvPr/>
        </p:nvSpPr>
        <p:spPr>
          <a:xfrm>
            <a:off x="1195705" y="116840"/>
            <a:ext cx="3729355" cy="583565"/>
          </a:xfrm>
          <a:prstGeom prst="rect">
            <a:avLst/>
          </a:prstGeom>
          <a:solidFill>
            <a:srgbClr val="F19903"/>
          </a:solidFill>
          <a:ln>
            <a:solidFill>
              <a:schemeClr val="bg1"/>
            </a:solidFill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楷体" panose="02010609060101010101" pitchFamily="49" charset="-122"/>
              </a:rPr>
              <a:t>课程思政的理解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61565" y="1772920"/>
            <a:ext cx="7469505" cy="4932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TextBox 18"/>
          <p:cNvSpPr txBox="1"/>
          <p:nvPr/>
        </p:nvSpPr>
        <p:spPr>
          <a:xfrm>
            <a:off x="1206500" y="1193800"/>
            <a:ext cx="9960610" cy="39878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教育部关于印发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《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高等学校课程思政建设指导纲要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》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的通知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—2020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月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28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日</a:t>
            </a:r>
          </a:p>
        </p:txBody>
      </p:sp>
      <p:sp>
        <p:nvSpPr>
          <p:cNvPr id="30" name="TextBox 3"/>
          <p:cNvSpPr txBox="1"/>
          <p:nvPr/>
        </p:nvSpPr>
        <p:spPr>
          <a:xfrm>
            <a:off x="1195705" y="116840"/>
            <a:ext cx="3729355" cy="583565"/>
          </a:xfrm>
          <a:prstGeom prst="rect">
            <a:avLst/>
          </a:prstGeom>
          <a:solidFill>
            <a:srgbClr val="F19903"/>
          </a:solidFill>
          <a:ln>
            <a:solidFill>
              <a:schemeClr val="bg1"/>
            </a:solidFill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楷体" panose="02010609060101010101" pitchFamily="49" charset="-122"/>
              </a:rPr>
              <a:t>课程思政的理解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/>
          <p:cNvSpPr txBox="1"/>
          <p:nvPr/>
        </p:nvSpPr>
        <p:spPr>
          <a:xfrm>
            <a:off x="911225" y="981075"/>
            <a:ext cx="10121900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000"/>
              </a:lnSpc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</a:t>
            </a:r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课程思政：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把思想政治教育贯穿人才培养体系，全面推进高校课程思政建设，发挥好每门课程的育人作用，提高高校人才培养质量。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71270" y="1845310"/>
            <a:ext cx="9727565" cy="492315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240000" tIns="192000" bIns="192000" rtlCol="0">
            <a:spAutoFit/>
          </a:bodyPr>
          <a:lstStyle/>
          <a:p>
            <a:pPr algn="l">
              <a:lnSpc>
                <a:spcPts val="3400"/>
              </a:lnSpc>
              <a:spcBef>
                <a:spcPts val="600"/>
              </a:spcBef>
            </a:pPr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一、全面推进课程思政建设是落实立德树人根本任务的战略举措</a:t>
            </a:r>
            <a:endParaRPr lang="en-US" altLang="zh-CN" sz="1800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l">
              <a:lnSpc>
                <a:spcPts val="3400"/>
              </a:lnSpc>
              <a:spcBef>
                <a:spcPts val="600"/>
              </a:spcBef>
            </a:pPr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二、课程思政建设是全面提高人才培养质量的重要任务</a:t>
            </a:r>
            <a:endParaRPr lang="en-US" altLang="zh-CN" sz="1800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l">
              <a:lnSpc>
                <a:spcPts val="3400"/>
              </a:lnSpc>
              <a:spcBef>
                <a:spcPts val="600"/>
              </a:spcBef>
            </a:pPr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三、明确课程思政建设目标要求和内容重点</a:t>
            </a:r>
            <a:endParaRPr lang="en-US" altLang="zh-CN" sz="1800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l">
              <a:lnSpc>
                <a:spcPts val="3400"/>
              </a:lnSpc>
              <a:spcBef>
                <a:spcPts val="600"/>
              </a:spcBef>
            </a:pPr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四、科学设计课程思政教学体系</a:t>
            </a:r>
            <a:endParaRPr lang="en-US" altLang="zh-CN" sz="1800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l">
              <a:lnSpc>
                <a:spcPts val="3400"/>
              </a:lnSpc>
              <a:spcBef>
                <a:spcPts val="600"/>
              </a:spcBef>
            </a:pPr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五、结合专业特点分类推进课程思政建设</a:t>
            </a:r>
            <a:endParaRPr lang="en-US" altLang="zh-CN" sz="1800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l">
              <a:lnSpc>
                <a:spcPts val="3400"/>
              </a:lnSpc>
              <a:spcBef>
                <a:spcPts val="600"/>
              </a:spcBef>
            </a:pPr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六、将课程思政融入课堂教学建设全过程</a:t>
            </a:r>
            <a:endParaRPr lang="en-US" altLang="zh-CN" sz="1800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l">
              <a:lnSpc>
                <a:spcPts val="3400"/>
              </a:lnSpc>
              <a:spcBef>
                <a:spcPts val="600"/>
              </a:spcBef>
            </a:pPr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七、提升教师课程思政建设的意识和能力</a:t>
            </a:r>
            <a:endParaRPr lang="en-US" altLang="zh-CN" sz="1800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l">
              <a:lnSpc>
                <a:spcPts val="3400"/>
              </a:lnSpc>
              <a:spcBef>
                <a:spcPts val="600"/>
              </a:spcBef>
            </a:pPr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八、建立健全课程思政建设质量评价体系和激励机制</a:t>
            </a:r>
            <a:endParaRPr lang="en-US" altLang="zh-CN" sz="1800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l">
              <a:lnSpc>
                <a:spcPts val="3400"/>
              </a:lnSpc>
              <a:spcBef>
                <a:spcPts val="600"/>
              </a:spcBef>
            </a:pPr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九、加强课程思政建设组织实施和条件保障</a:t>
            </a:r>
          </a:p>
        </p:txBody>
      </p:sp>
      <p:sp>
        <p:nvSpPr>
          <p:cNvPr id="30" name="TextBox 3"/>
          <p:cNvSpPr txBox="1"/>
          <p:nvPr/>
        </p:nvSpPr>
        <p:spPr>
          <a:xfrm>
            <a:off x="1195705" y="116840"/>
            <a:ext cx="3729355" cy="583565"/>
          </a:xfrm>
          <a:prstGeom prst="rect">
            <a:avLst/>
          </a:prstGeom>
          <a:solidFill>
            <a:srgbClr val="F19903"/>
          </a:solidFill>
          <a:ln>
            <a:solidFill>
              <a:schemeClr val="bg1"/>
            </a:solidFill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楷体" panose="02010609060101010101" pitchFamily="49" charset="-122"/>
              </a:rPr>
              <a:t>课程思政的理解</a:t>
            </a:r>
          </a:p>
        </p:txBody>
      </p:sp>
      <p:pic>
        <p:nvPicPr>
          <p:cNvPr id="2" name="图片 1" descr="looking-for-g9e4782f49_19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7800" y="2204720"/>
            <a:ext cx="4904105" cy="49041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gear-10157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7575" y="764540"/>
            <a:ext cx="4191635" cy="419163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27125" y="1700530"/>
            <a:ext cx="10099675" cy="391287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 algn="l">
              <a:lnSpc>
                <a:spcPts val="2800"/>
              </a:lnSpc>
              <a:spcBef>
                <a:spcPts val="600"/>
              </a:spcBef>
              <a:buBlip>
                <a:blip r:embed="rId4"/>
              </a:buBlip>
            </a:pPr>
            <a:r>
              <a:rPr lang="zh-CN" altLang="en-US" sz="1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所有高校、所有教师、所有课程</a:t>
            </a:r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都承担好育人责任，守好一段渠、种好责任田，使各类课程与思政课程</a:t>
            </a:r>
            <a:r>
              <a:rPr lang="zh-CN" altLang="en-US" sz="1800">
                <a:solidFill>
                  <a:srgbClr val="00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同向同行</a:t>
            </a:r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，构建全员全程全方位</a:t>
            </a:r>
            <a:r>
              <a:rPr lang="zh-CN" altLang="en-US" sz="1800">
                <a:solidFill>
                  <a:srgbClr val="00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育人大格局</a:t>
            </a:r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800" b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l">
              <a:lnSpc>
                <a:spcPts val="2800"/>
              </a:lnSpc>
              <a:spcBef>
                <a:spcPts val="600"/>
              </a:spcBef>
              <a:buBlip>
                <a:blip r:embed="rId4"/>
              </a:buBlip>
            </a:pPr>
            <a:r>
              <a:rPr lang="zh-CN" altLang="en-US" sz="1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深入挖掘各类课程和教学方式中蕴含的思想政治教育资</a:t>
            </a:r>
            <a:r>
              <a:rPr lang="zh-CN" altLang="en-US" sz="1800" b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源</a:t>
            </a:r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，让学生通过学习，掌握事物发展规律，通晓天下道理，丰富学识，增长见识，塑造品格。</a:t>
            </a:r>
            <a:endParaRPr lang="en-US" altLang="zh-CN" sz="1800" b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l">
              <a:lnSpc>
                <a:spcPts val="2800"/>
              </a:lnSpc>
              <a:spcBef>
                <a:spcPts val="600"/>
              </a:spcBef>
              <a:buBlip>
                <a:blip r:embed="rId4"/>
              </a:buBlip>
            </a:pPr>
            <a:r>
              <a:rPr lang="zh-CN" altLang="en-US" sz="1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专业教育课程</a:t>
            </a:r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。要根据不同学科专业的特色和优势，深度挖掘提炼专业知识体系中所</a:t>
            </a:r>
            <a:r>
              <a:rPr lang="zh-CN" altLang="en-US" sz="1800">
                <a:solidFill>
                  <a:srgbClr val="00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蕴含的思想价值和精神内涵</a:t>
            </a:r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，科学合理拓展专业课程的广度、深度和温度，从</a:t>
            </a:r>
            <a:r>
              <a:rPr lang="zh-CN" altLang="en-US" sz="1800">
                <a:solidFill>
                  <a:srgbClr val="00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课程所涉专业、行业、国家、国际、文化、历史</a:t>
            </a:r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等角度，增加课程的知识性、人文性，提升引领性、时代性和开放性。</a:t>
            </a:r>
          </a:p>
          <a:p>
            <a:pPr marL="457200" indent="-457200" algn="l">
              <a:lnSpc>
                <a:spcPts val="2800"/>
              </a:lnSpc>
              <a:spcBef>
                <a:spcPts val="600"/>
              </a:spcBef>
              <a:buBlip>
                <a:blip r:embed="rId4"/>
              </a:buBlip>
            </a:pPr>
            <a:r>
              <a:rPr lang="zh-CN" altLang="en-US" sz="1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工学类专业课程</a:t>
            </a:r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。要在课程教学中把</a:t>
            </a:r>
            <a:r>
              <a:rPr lang="zh-CN" altLang="en-US" sz="1800">
                <a:solidFill>
                  <a:srgbClr val="00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马克思主义立场观点方法的教育与科学精神</a:t>
            </a:r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的培养结合起来，提高学生正确认识问题、分析问题和解决问题的能力。工学类专业课程，要注重强化学生工程伦理教育，培养学生精益求精的大国</a:t>
            </a:r>
            <a:r>
              <a:rPr lang="zh-CN" altLang="en-US" sz="1800">
                <a:solidFill>
                  <a:srgbClr val="00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工匠精神</a:t>
            </a:r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，激发学生</a:t>
            </a:r>
            <a:r>
              <a:rPr lang="zh-CN" altLang="en-US" sz="1800">
                <a:solidFill>
                  <a:srgbClr val="00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科技报国的家国情怀和使命担当</a:t>
            </a:r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30" name="TextBox 3"/>
          <p:cNvSpPr txBox="1"/>
          <p:nvPr/>
        </p:nvSpPr>
        <p:spPr>
          <a:xfrm>
            <a:off x="1195705" y="116840"/>
            <a:ext cx="3729355" cy="583565"/>
          </a:xfrm>
          <a:prstGeom prst="rect">
            <a:avLst/>
          </a:prstGeom>
          <a:solidFill>
            <a:srgbClr val="F19903"/>
          </a:solidFill>
          <a:ln>
            <a:solidFill>
              <a:schemeClr val="bg1"/>
            </a:solidFill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楷体" panose="02010609060101010101" pitchFamily="49" charset="-122"/>
              </a:rPr>
              <a:t>课程思政的理解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1"/>
          <p:cNvSpPr txBox="1"/>
          <p:nvPr/>
        </p:nvSpPr>
        <p:spPr>
          <a:xfrm>
            <a:off x="3140710" y="2347595"/>
            <a:ext cx="2976245" cy="59436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216000" tIns="144000" bIns="144000" rtlCol="0">
            <a:spAutoFit/>
          </a:bodyPr>
          <a:lstStyle/>
          <a:p>
            <a:pPr marL="360045" indent="-360045" algn="l">
              <a:lnSpc>
                <a:spcPts val="2400"/>
              </a:lnSpc>
              <a:buBlip>
                <a:blip r:embed="rId3"/>
              </a:buBlip>
            </a:pP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教书： 传授知识</a:t>
            </a:r>
          </a:p>
        </p:txBody>
      </p:sp>
      <p:sp>
        <p:nvSpPr>
          <p:cNvPr id="5" name="TextBox 6"/>
          <p:cNvSpPr txBox="1"/>
          <p:nvPr/>
        </p:nvSpPr>
        <p:spPr>
          <a:xfrm>
            <a:off x="3155950" y="4340860"/>
            <a:ext cx="3000375" cy="59436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216000" tIns="144000" bIns="144000" rtlCol="0">
            <a:spAutoFit/>
          </a:bodyPr>
          <a:lstStyle/>
          <a:p>
            <a:pPr marL="360045" indent="-360045" algn="l">
              <a:buBlip>
                <a:blip r:embed="rId3"/>
              </a:buBlip>
            </a:pP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育人：传承红色基因</a:t>
            </a:r>
          </a:p>
        </p:txBody>
      </p:sp>
      <p:sp>
        <p:nvSpPr>
          <p:cNvPr id="14" name="TextBox 7"/>
          <p:cNvSpPr txBox="1"/>
          <p:nvPr/>
        </p:nvSpPr>
        <p:spPr>
          <a:xfrm>
            <a:off x="6156325" y="2216785"/>
            <a:ext cx="33502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老师的知识 </a:t>
            </a:r>
            <a:r>
              <a:rPr lang="zh-CN" altLang="en-US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Wingdings" panose="05000000000000000000"/>
              </a:rPr>
              <a:t>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Wingdings" panose="05000000000000000000"/>
              </a:rPr>
              <a:t> 学生的知识</a:t>
            </a:r>
          </a:p>
        </p:txBody>
      </p:sp>
      <p:sp>
        <p:nvSpPr>
          <p:cNvPr id="15" name="TextBox 8"/>
          <p:cNvSpPr txBox="1"/>
          <p:nvPr/>
        </p:nvSpPr>
        <p:spPr>
          <a:xfrm>
            <a:off x="6369679" y="2616566"/>
            <a:ext cx="271464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ts val="3000"/>
              </a:lnSpc>
              <a:buBlip>
                <a:blip r:embed="rId4"/>
              </a:buBlip>
            </a:pP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教学方法学</a:t>
            </a:r>
            <a:endParaRPr lang="en-US" altLang="zh-CN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l">
              <a:lnSpc>
                <a:spcPts val="3000"/>
              </a:lnSpc>
              <a:buBlip>
                <a:blip r:embed="rId4"/>
              </a:buBlip>
            </a:pP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教学研究也是科研</a:t>
            </a:r>
          </a:p>
        </p:txBody>
      </p:sp>
      <p:sp>
        <p:nvSpPr>
          <p:cNvPr id="16" name="TextBox 9"/>
          <p:cNvSpPr txBox="1"/>
          <p:nvPr/>
        </p:nvSpPr>
        <p:spPr>
          <a:xfrm>
            <a:off x="6288715" y="3814517"/>
            <a:ext cx="2357454" cy="182969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216000" tIns="144000" bIns="144000" rtlCol="0">
            <a:spAutoFit/>
          </a:bodyPr>
          <a:lstStyle/>
          <a:p>
            <a:pPr marL="457200" indent="-457200" algn="l">
              <a:lnSpc>
                <a:spcPts val="3000"/>
              </a:lnSpc>
              <a:buBlip>
                <a:blip r:embed="rId4"/>
              </a:buBlip>
            </a:pP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科技报国</a:t>
            </a:r>
            <a:endParaRPr lang="en-US" altLang="zh-CN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l">
              <a:lnSpc>
                <a:spcPts val="3000"/>
              </a:lnSpc>
              <a:buBlip>
                <a:blip r:embed="rId4"/>
              </a:buBlip>
            </a:pP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工匠精神</a:t>
            </a:r>
            <a:endParaRPr lang="en-US" altLang="zh-CN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l">
              <a:lnSpc>
                <a:spcPts val="3000"/>
              </a:lnSpc>
              <a:buBlip>
                <a:blip r:embed="rId4"/>
              </a:buBlip>
            </a:pP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科学方法</a:t>
            </a:r>
            <a:endParaRPr lang="en-US" altLang="zh-CN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l">
              <a:lnSpc>
                <a:spcPts val="3000"/>
              </a:lnSpc>
              <a:buBlip>
                <a:blip r:embed="rId4"/>
              </a:buBlip>
            </a:pP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工程伦理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9431655" y="2202815"/>
            <a:ext cx="1857375" cy="3238500"/>
            <a:chOff x="6776418" y="2000240"/>
            <a:chExt cx="1857388" cy="3429024"/>
          </a:xfrm>
        </p:grpSpPr>
        <p:sp>
          <p:nvSpPr>
            <p:cNvPr id="18" name="TextBox 5"/>
            <p:cNvSpPr txBox="1"/>
            <p:nvPr/>
          </p:nvSpPr>
          <p:spPr>
            <a:xfrm>
              <a:off x="6919294" y="3357562"/>
              <a:ext cx="1714512" cy="7483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传统教书匠 </a:t>
              </a:r>
              <a:r>
                <a:rPr lang="zh-CN" altLang="en-US" sz="20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Wingdings" panose="05000000000000000000"/>
                </a:rPr>
                <a:t></a:t>
              </a:r>
              <a:r>
                <a:rPr lang="zh-CN" altLang="en-US"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Wingdings" panose="05000000000000000000"/>
                </a:rPr>
                <a:t> </a:t>
              </a:r>
              <a:r>
                <a:rPr lang="zh-CN" altLang="en-US"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教育家</a:t>
              </a:r>
            </a:p>
          </p:txBody>
        </p:sp>
        <p:sp>
          <p:nvSpPr>
            <p:cNvPr id="19" name="右大括号 18"/>
            <p:cNvSpPr/>
            <p:nvPr/>
          </p:nvSpPr>
          <p:spPr>
            <a:xfrm>
              <a:off x="6776418" y="2000240"/>
              <a:ext cx="285752" cy="3429024"/>
            </a:xfrm>
            <a:prstGeom prst="rightBrace">
              <a:avLst/>
            </a:prstGeom>
            <a:ln w="19050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TextBox 11"/>
          <p:cNvSpPr txBox="1"/>
          <p:nvPr/>
        </p:nvSpPr>
        <p:spPr>
          <a:xfrm>
            <a:off x="6788464" y="5715650"/>
            <a:ext cx="1357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课程思政</a:t>
            </a:r>
          </a:p>
        </p:txBody>
      </p:sp>
      <p:grpSp>
        <p:nvGrpSpPr>
          <p:cNvPr id="29" name="组合 28"/>
          <p:cNvGrpSpPr/>
          <p:nvPr/>
        </p:nvGrpSpPr>
        <p:grpSpPr>
          <a:xfrm>
            <a:off x="1127760" y="116840"/>
            <a:ext cx="3900805" cy="1342390"/>
            <a:chOff x="1702" y="185"/>
            <a:chExt cx="6143" cy="2114"/>
          </a:xfrm>
        </p:grpSpPr>
        <p:sp>
          <p:nvSpPr>
            <p:cNvPr id="7170" name="Rectangle 2"/>
            <p:cNvSpPr>
              <a:spLocks noChangeArrowheads="1"/>
            </p:cNvSpPr>
            <p:nvPr/>
          </p:nvSpPr>
          <p:spPr bwMode="auto">
            <a:xfrm>
              <a:off x="1702" y="451"/>
              <a:ext cx="584" cy="1044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vert="horz" wrap="none" lIns="121920" tIns="60960" rIns="121920" bIns="60960" numCol="1" anchor="ctr" anchorCtr="0" compatLnSpc="1">
              <a:spAutoFit/>
            </a:bodyPr>
            <a:lstStyle/>
            <a:p>
              <a:endParaRPr lang="zh-CN" altLang="en-US" sz="3200">
                <a:latin typeface="Consolas" panose="020B0609020204030204" pitchFamily="49" charset="0"/>
                <a:ea typeface="方正楷体_GB2312" panose="02000000000000000000" charset="-122"/>
                <a:cs typeface="Consolas" panose="020B0609020204030204" pitchFamily="49" charset="0"/>
              </a:endParaRPr>
            </a:p>
          </p:txBody>
        </p:sp>
        <p:sp>
          <p:nvSpPr>
            <p:cNvPr id="30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31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574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教师职责</a:t>
              </a:r>
            </a:p>
          </p:txBody>
        </p:sp>
      </p:grpSp>
      <p:pic>
        <p:nvPicPr>
          <p:cNvPr id="21" name="图片 20" descr="white-male-1834085_19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695325" y="1509395"/>
            <a:ext cx="3035935" cy="30359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14" grpId="0"/>
      <p:bldP spid="15" grpId="0"/>
      <p:bldP spid="16" grpId="0" bldLvl="0" animBg="1"/>
      <p:bldP spid="2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TRmNGI5YzFjZTQyNDU3MzJkZGUzZTkwMDY4MmFkZjkifQ=="/>
  <p:tag name="KSO_WPP_MARK_KEY" val="8fd81593-227d-45a4-8721-5e2307ff2157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8575">
          <a:solidFill>
            <a:srgbClr val="C00000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1049</Words>
  <Application>Microsoft Office PowerPoint</Application>
  <PresentationFormat>宽屏</PresentationFormat>
  <Paragraphs>93</Paragraphs>
  <Slides>14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4" baseType="lpstr">
      <vt:lpstr>Arial</vt:lpstr>
      <vt:lpstr>思源黑体 CN Heavy</vt:lpstr>
      <vt:lpstr>Calibri</vt:lpstr>
      <vt:lpstr>Consolas</vt:lpstr>
      <vt:lpstr>楷体</vt:lpstr>
      <vt:lpstr>黑体</vt:lpstr>
      <vt:lpstr>Times New Roman</vt:lpstr>
      <vt:lpstr>微软雅黑</vt:lpstr>
      <vt:lpstr>思源黑体 CN Bold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lcb; wbh</dc:creator>
  <cp:lastModifiedBy>wei jj</cp:lastModifiedBy>
  <cp:revision>1142</cp:revision>
  <dcterms:created xsi:type="dcterms:W3CDTF">2004-04-02T09:54:00Z</dcterms:created>
  <dcterms:modified xsi:type="dcterms:W3CDTF">2022-06-28T13:47:24Z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307F1048932D47FCB009467422BA3E29</vt:lpwstr>
  </property>
  <property fmtid="{D5CDD505-2E9C-101B-9397-08002B2CF9AE}" pid="3" name="KSOProductBuildVer">
    <vt:lpwstr>2052-11.1.0.11744</vt:lpwstr>
  </property>
</Properties>
</file>

<file path=docProps/thumbnail.jpeg>
</file>